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57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754">
          <p15:clr>
            <a:srgbClr val="A4A3A4"/>
          </p15:clr>
        </p15:guide>
        <p15:guide id="3" pos="2880">
          <p15:clr>
            <a:srgbClr val="A4A3A4"/>
          </p15:clr>
        </p15:guide>
        <p15:guide id="4" pos="2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09" autoAdjust="0"/>
  </p:normalViewPr>
  <p:slideViewPr>
    <p:cSldViewPr>
      <p:cViewPr varScale="1">
        <p:scale>
          <a:sx n="157" d="100"/>
          <a:sy n="157" d="100"/>
        </p:scale>
        <p:origin x="1836" y="138"/>
      </p:cViewPr>
      <p:guideLst>
        <p:guide orient="horz" pos="2160"/>
        <p:guide orient="horz" pos="754"/>
        <p:guide pos="2880"/>
        <p:guide pos="2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16086" y="577901"/>
            <a:ext cx="8927913" cy="6091459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itchFamily="34" charset="0"/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4400" b="0" cap="none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B050756D-22DB-422C-95F8-5E60B15C852F}" type="datetimeFigureOut">
              <a:rPr lang="pt-PT" smtClean="0"/>
              <a:pPr/>
              <a:t>15/07/2013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3EF8EAA3-4DD1-4742-8C84-5C802457E543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itchFamily="34" charset="0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B050756D-22DB-422C-95F8-5E60B15C852F}" type="datetimeFigureOut">
              <a:rPr lang="pt-PT" smtClean="0"/>
              <a:pPr/>
              <a:t>15/07/2013</a:t>
            </a:fld>
            <a:endParaRPr lang="pt-P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3EF8EAA3-4DD1-4742-8C84-5C802457E543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7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583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554" y="3045469"/>
            <a:ext cx="4251571" cy="3625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194" y="647111"/>
            <a:ext cx="2122533" cy="444950"/>
            <a:chOff x="1194" y="457508"/>
            <a:chExt cx="2122533" cy="44495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7" name="Rectangle 6"/>
            <p:cNvSpPr/>
            <p:nvPr/>
          </p:nvSpPr>
          <p:spPr>
            <a:xfrm>
              <a:off x="223670" y="457508"/>
              <a:ext cx="1900057" cy="44495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  <p:sp>
          <p:nvSpPr>
            <p:cNvPr id="8" name="Right Triangle 7"/>
            <p:cNvSpPr/>
            <p:nvPr/>
          </p:nvSpPr>
          <p:spPr>
            <a:xfrm rot="10800000">
              <a:off x="1194" y="457508"/>
              <a:ext cx="222475" cy="444950"/>
            </a:xfrm>
            <a:prstGeom prst="rt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-11892" y="601524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</a:rPr>
              <a:t>PRACTICE</a:t>
            </a:r>
            <a:endParaRPr 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9426" y="1196975"/>
            <a:ext cx="6580846" cy="3293209"/>
          </a:xfrm>
          <a:prstGeom prst="rect">
            <a:avLst/>
          </a:prstGeom>
          <a:solidFill>
            <a:schemeClr val="bg1">
              <a:alpha val="49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marL="182563" indent="-182563">
              <a:buFont typeface="Arial" pitchFamily="34" charset="0"/>
              <a:buChar char="•"/>
            </a:pPr>
            <a:r>
              <a:rPr lang="en-US" sz="2600" dirty="0" smtClean="0">
                <a:latin typeface="Calibri" pitchFamily="34" charset="0"/>
              </a:rPr>
              <a:t>She </a:t>
            </a:r>
            <a:r>
              <a:rPr lang="en-US" sz="2600" dirty="0" smtClean="0">
                <a:latin typeface="Calibri" pitchFamily="34" charset="0"/>
              </a:rPr>
              <a:t>___________ </a:t>
            </a:r>
            <a:r>
              <a:rPr lang="en-US" sz="2600" dirty="0" smtClean="0">
                <a:latin typeface="Calibri" pitchFamily="34" charset="0"/>
              </a:rPr>
              <a:t>(just/leave) for England.</a:t>
            </a:r>
          </a:p>
          <a:p>
            <a:pPr marL="182563" indent="-182563">
              <a:buFont typeface="Arial" pitchFamily="34" charset="0"/>
              <a:buChar char="•"/>
            </a:pPr>
            <a:endParaRPr lang="en-US" sz="2600" dirty="0" smtClean="0">
              <a:latin typeface="Calibri" pitchFamily="34" charset="0"/>
            </a:endParaRPr>
          </a:p>
          <a:p>
            <a:pPr marL="182563" indent="-182563">
              <a:buFont typeface="Arial" pitchFamily="34" charset="0"/>
              <a:buChar char="•"/>
            </a:pPr>
            <a:r>
              <a:rPr lang="en-US" sz="2600" dirty="0" smtClean="0">
                <a:latin typeface="Calibri" pitchFamily="34" charset="0"/>
              </a:rPr>
              <a:t>My best friend and I </a:t>
            </a:r>
            <a:r>
              <a:rPr lang="en-US" sz="2600" dirty="0" smtClean="0">
                <a:latin typeface="Calibri" pitchFamily="34" charset="0"/>
              </a:rPr>
              <a:t>___________ </a:t>
            </a:r>
            <a:r>
              <a:rPr lang="en-US" sz="2600" dirty="0" smtClean="0">
                <a:latin typeface="Calibri" pitchFamily="34" charset="0"/>
              </a:rPr>
              <a:t>(know) each other for over ten years.</a:t>
            </a:r>
          </a:p>
          <a:p>
            <a:pPr marL="182563" indent="-182563">
              <a:buFont typeface="Arial" pitchFamily="34" charset="0"/>
              <a:buChar char="•"/>
            </a:pPr>
            <a:endParaRPr lang="en-US" sz="2600" dirty="0" smtClean="0">
              <a:latin typeface="Calibri" pitchFamily="34" charset="0"/>
            </a:endParaRPr>
          </a:p>
          <a:p>
            <a:pPr marL="182563" indent="-182563">
              <a:buFont typeface="Arial" pitchFamily="34" charset="0"/>
              <a:buChar char="•"/>
            </a:pPr>
            <a:r>
              <a:rPr lang="en-US" sz="2600" dirty="0" smtClean="0">
                <a:latin typeface="Calibri" pitchFamily="34" charset="0"/>
              </a:rPr>
              <a:t> I _____________(travel) to Africa several times, but I ________________ (never/visit) Egypt.</a:t>
            </a:r>
            <a:endParaRPr lang="pt-PT" sz="2600" dirty="0">
              <a:latin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03668" y="1205209"/>
            <a:ext cx="179113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has </a:t>
            </a:r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just left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52711" y="2001390"/>
            <a:ext cx="186897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have </a:t>
            </a:r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known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99592" y="3190093"/>
            <a:ext cx="221246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have travelled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32134" y="3584629"/>
            <a:ext cx="277191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Calibri" pitchFamily="34" charset="0"/>
              </a:rPr>
              <a:t>h</a:t>
            </a:r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ave never visited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539744" y="6165304"/>
            <a:ext cx="4840568" cy="346650"/>
          </a:xfrm>
          <a:prstGeom prst="roundRect">
            <a:avLst>
              <a:gd name="adj" fmla="val 3456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The famous 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</a:rPr>
              <a:t>Sphinx and the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Great Pyramids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</a:rPr>
              <a:t>, Cairo </a:t>
            </a:r>
          </a:p>
        </p:txBody>
      </p:sp>
    </p:spTree>
    <p:extLst>
      <p:ext uri="{BB962C8B-B14F-4D97-AF65-F5344CB8AC3E}">
        <p14:creationId xmlns:p14="http://schemas.microsoft.com/office/powerpoint/2010/main" val="419780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 animBg="1"/>
      <p:bldP spid="10" grpId="0"/>
      <p:bldP spid="11" grpId="0"/>
      <p:bldP spid="12" grpId="0"/>
      <p:bldP spid="13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30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94" y="647111"/>
            <a:ext cx="1474462" cy="444950"/>
            <a:chOff x="1194" y="457508"/>
            <a:chExt cx="1474462" cy="44495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" name="Rectangle 5"/>
            <p:cNvSpPr/>
            <p:nvPr/>
          </p:nvSpPr>
          <p:spPr>
            <a:xfrm>
              <a:off x="223671" y="457508"/>
              <a:ext cx="1251985" cy="44495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  <p:sp>
          <p:nvSpPr>
            <p:cNvPr id="7" name="Right Triangle 6"/>
            <p:cNvSpPr/>
            <p:nvPr/>
          </p:nvSpPr>
          <p:spPr>
            <a:xfrm rot="10800000">
              <a:off x="1194" y="457508"/>
              <a:ext cx="222475" cy="444950"/>
            </a:xfrm>
            <a:prstGeom prst="rt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-11892" y="601524"/>
            <a:ext cx="1288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</a:rPr>
              <a:t>USES</a:t>
            </a:r>
            <a:endParaRPr 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8" y="1196752"/>
            <a:ext cx="7445570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alibri" pitchFamily="34" charset="0"/>
              </a:rPr>
              <a:t>We use the present perfect to talk about :</a:t>
            </a:r>
          </a:p>
          <a:p>
            <a:endParaRPr lang="en-US" sz="3200" b="1" dirty="0" smtClean="0">
              <a:solidFill>
                <a:srgbClr val="0070C0"/>
              </a:solidFill>
              <a:latin typeface="Calibri" pitchFamily="34" charset="0"/>
            </a:endParaRPr>
          </a:p>
          <a:p>
            <a:endParaRPr lang="en-US" sz="800" b="1" dirty="0" smtClean="0">
              <a:solidFill>
                <a:srgbClr val="00B050"/>
              </a:solidFill>
              <a:latin typeface="Calibri" pitchFamily="34" charset="0"/>
            </a:endParaRPr>
          </a:p>
          <a:p>
            <a:pPr marL="269875" indent="-269875"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latin typeface="Calibri" pitchFamily="34" charset="0"/>
              </a:rPr>
              <a:t>Life experiences</a:t>
            </a:r>
          </a:p>
          <a:p>
            <a:pPr marL="514350" indent="-514350">
              <a:buAutoNum type="arabicPeriod"/>
            </a:pPr>
            <a:endParaRPr lang="en-US" sz="28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endParaRPr lang="en-US" sz="1100" dirty="0" smtClean="0">
              <a:solidFill>
                <a:srgbClr val="00B050"/>
              </a:solidFill>
              <a:latin typeface="Calibri" pitchFamily="34" charset="0"/>
            </a:endParaRPr>
          </a:p>
          <a:p>
            <a:pPr marL="176213"/>
            <a:r>
              <a:rPr lang="en-US" sz="2800" dirty="0" smtClean="0">
                <a:latin typeface="Calibri" pitchFamily="34" charset="0"/>
              </a:rPr>
              <a:t>I</a:t>
            </a:r>
            <a:r>
              <a:rPr lang="en-US" sz="2800" b="1" dirty="0" smtClean="0">
                <a:latin typeface="Calibri" pitchFamily="34" charset="0"/>
              </a:rPr>
              <a:t>’ve</a:t>
            </a:r>
            <a:r>
              <a:rPr lang="en-US" sz="2800" dirty="0" smtClean="0">
                <a:latin typeface="Calibri" pitchFamily="34" charset="0"/>
              </a:rPr>
              <a:t> already </a:t>
            </a:r>
            <a:r>
              <a:rPr lang="en-US" sz="2800" b="1" dirty="0" smtClean="0">
                <a:latin typeface="Calibri" pitchFamily="34" charset="0"/>
              </a:rPr>
              <a:t>been</a:t>
            </a:r>
            <a:r>
              <a:rPr lang="en-US" sz="2800" dirty="0" smtClean="0">
                <a:latin typeface="Calibri" pitchFamily="34" charset="0"/>
              </a:rPr>
              <a:t> to China.</a:t>
            </a:r>
          </a:p>
          <a:p>
            <a:pPr marL="176213"/>
            <a:r>
              <a:rPr lang="en-US" sz="2800" dirty="0" smtClean="0">
                <a:latin typeface="Calibri" pitchFamily="34" charset="0"/>
              </a:rPr>
              <a:t>She</a:t>
            </a:r>
            <a:r>
              <a:rPr lang="en-US" sz="2800" b="1" dirty="0" smtClean="0">
                <a:latin typeface="Calibri" pitchFamily="34" charset="0"/>
              </a:rPr>
              <a:t>’s</a:t>
            </a:r>
            <a:r>
              <a:rPr lang="en-US" sz="2800" dirty="0" smtClean="0">
                <a:latin typeface="Calibri" pitchFamily="34" charset="0"/>
              </a:rPr>
              <a:t> never </a:t>
            </a:r>
            <a:r>
              <a:rPr lang="en-US" sz="2800" b="1" dirty="0" smtClean="0">
                <a:latin typeface="Calibri" pitchFamily="34" charset="0"/>
              </a:rPr>
              <a:t>visited</a:t>
            </a:r>
            <a:r>
              <a:rPr lang="en-US" sz="2800" dirty="0" smtClean="0">
                <a:latin typeface="Calibri" pitchFamily="34" charset="0"/>
              </a:rPr>
              <a:t> a temple</a:t>
            </a:r>
            <a:r>
              <a:rPr lang="en-US" sz="2800" dirty="0" smtClean="0">
                <a:latin typeface="Calibri" pitchFamily="34" charset="0"/>
              </a:rPr>
              <a:t>.</a:t>
            </a:r>
          </a:p>
          <a:p>
            <a:pPr marL="176213"/>
            <a:r>
              <a:rPr lang="en-US" sz="2800" b="1" dirty="0" smtClean="0">
                <a:latin typeface="Calibri" pitchFamily="34" charset="0"/>
              </a:rPr>
              <a:t>Have</a:t>
            </a:r>
            <a:r>
              <a:rPr lang="en-US" sz="2800" dirty="0" smtClean="0">
                <a:latin typeface="Calibri" pitchFamily="34" charset="0"/>
              </a:rPr>
              <a:t> you ever </a:t>
            </a:r>
            <a:r>
              <a:rPr lang="en-US" sz="2800" b="1" dirty="0" smtClean="0">
                <a:latin typeface="Calibri" pitchFamily="34" charset="0"/>
              </a:rPr>
              <a:t>been</a:t>
            </a:r>
            <a:r>
              <a:rPr lang="en-US" sz="2800" dirty="0" smtClean="0">
                <a:latin typeface="Calibri" pitchFamily="34" charset="0"/>
              </a:rPr>
              <a:t> to China?</a:t>
            </a:r>
            <a:endParaRPr lang="en-US" sz="2800" dirty="0"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587" y="2420112"/>
            <a:ext cx="4058335" cy="27055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7137361" y="4952342"/>
            <a:ext cx="1860590" cy="346650"/>
          </a:xfrm>
          <a:prstGeom prst="roundRect">
            <a:avLst>
              <a:gd name="adj" fmla="val 3456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/>
          <a:p>
            <a:pPr algn="ctr"/>
            <a:r>
              <a:rPr lang="pt-PT" dirty="0" smtClean="0">
                <a:solidFill>
                  <a:schemeClr val="tx1"/>
                </a:solidFill>
                <a:latin typeface="Calibri" pitchFamily="34" charset="0"/>
              </a:rPr>
              <a:t>YuanTong Temple</a:t>
            </a:r>
            <a:endParaRPr lang="pt-PT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17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8150" y="1196975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/>
            <a:r>
              <a:rPr lang="en-US" sz="3200" b="1" dirty="0" smtClean="0">
                <a:solidFill>
                  <a:srgbClr val="0070C0"/>
                </a:solidFill>
                <a:latin typeface="Calibri" pitchFamily="34" charset="0"/>
              </a:rPr>
              <a:t>2.</a:t>
            </a:r>
            <a:r>
              <a:rPr lang="en-US" sz="3200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Calibri" pitchFamily="34" charset="0"/>
              </a:rPr>
              <a:t>Things that happened in the past but have a result in the present.</a:t>
            </a:r>
          </a:p>
          <a:p>
            <a:endParaRPr lang="en-US" sz="3600" dirty="0">
              <a:solidFill>
                <a:srgbClr val="00B050"/>
              </a:solidFill>
              <a:latin typeface="Calibri" pitchFamily="34" charset="0"/>
            </a:endParaRPr>
          </a:p>
          <a:p>
            <a:pPr marL="358775"/>
            <a:r>
              <a:rPr lang="en-US" sz="2800" dirty="0" smtClean="0">
                <a:latin typeface="Calibri" pitchFamily="34" charset="0"/>
              </a:rPr>
              <a:t>He </a:t>
            </a:r>
            <a:r>
              <a:rPr lang="en-US" sz="2800" b="1" dirty="0" smtClean="0">
                <a:latin typeface="Calibri" pitchFamily="34" charset="0"/>
              </a:rPr>
              <a:t>has lost </a:t>
            </a:r>
            <a:r>
              <a:rPr lang="en-US" sz="2800" dirty="0" smtClean="0">
                <a:latin typeface="Calibri" pitchFamily="34" charset="0"/>
              </a:rPr>
              <a:t>his car keys, so he is nervous.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94" y="647111"/>
            <a:ext cx="1474462" cy="444950"/>
            <a:chOff x="1194" y="457508"/>
            <a:chExt cx="1474462" cy="44495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" name="Rectangle 4"/>
            <p:cNvSpPr/>
            <p:nvPr/>
          </p:nvSpPr>
          <p:spPr>
            <a:xfrm>
              <a:off x="223671" y="457508"/>
              <a:ext cx="1251985" cy="44495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  <p:sp>
          <p:nvSpPr>
            <p:cNvPr id="6" name="Right Triangle 5"/>
            <p:cNvSpPr/>
            <p:nvPr/>
          </p:nvSpPr>
          <p:spPr>
            <a:xfrm rot="10800000">
              <a:off x="1194" y="457508"/>
              <a:ext cx="222475" cy="444950"/>
            </a:xfrm>
            <a:prstGeom prst="rt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-11892" y="601524"/>
            <a:ext cx="1288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</a:rPr>
              <a:t>USES</a:t>
            </a:r>
            <a:endParaRPr 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9" b="9639"/>
          <a:stretch/>
        </p:blipFill>
        <p:spPr bwMode="auto">
          <a:xfrm>
            <a:off x="220256" y="3335731"/>
            <a:ext cx="8923744" cy="3338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8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8150" y="1189880"/>
            <a:ext cx="813690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/>
            <a:r>
              <a:rPr lang="en-US" sz="3200" b="1" dirty="0" smtClean="0">
                <a:solidFill>
                  <a:srgbClr val="0070C0"/>
                </a:solidFill>
                <a:latin typeface="Calibri" pitchFamily="34" charset="0"/>
              </a:rPr>
              <a:t>3. Actions that started in the past but continue up to the present.</a:t>
            </a:r>
          </a:p>
          <a:p>
            <a:endParaRPr lang="en-US" b="1" dirty="0" smtClean="0">
              <a:solidFill>
                <a:srgbClr val="00B050"/>
              </a:solidFill>
              <a:latin typeface="Calibri" pitchFamily="34" charset="0"/>
            </a:endParaRPr>
          </a:p>
          <a:p>
            <a:pPr marL="358775"/>
            <a:r>
              <a:rPr lang="en-US" sz="2800" dirty="0" smtClean="0">
                <a:latin typeface="Calibri" pitchFamily="34" charset="0"/>
              </a:rPr>
              <a:t>We </a:t>
            </a:r>
            <a:r>
              <a:rPr lang="en-US" sz="2800" b="1" dirty="0" smtClean="0">
                <a:latin typeface="Calibri" pitchFamily="34" charset="0"/>
              </a:rPr>
              <a:t>have studied </a:t>
            </a:r>
            <a:r>
              <a:rPr lang="en-US" sz="2800" dirty="0" smtClean="0">
                <a:latin typeface="Calibri" pitchFamily="34" charset="0"/>
              </a:rPr>
              <a:t>English for six years.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94" y="647111"/>
            <a:ext cx="1474462" cy="444950"/>
            <a:chOff x="1194" y="457508"/>
            <a:chExt cx="1474462" cy="44495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" name="Rectangle 4"/>
            <p:cNvSpPr/>
            <p:nvPr/>
          </p:nvSpPr>
          <p:spPr>
            <a:xfrm>
              <a:off x="223671" y="457508"/>
              <a:ext cx="1251985" cy="44495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  <p:sp>
          <p:nvSpPr>
            <p:cNvPr id="6" name="Right Triangle 5"/>
            <p:cNvSpPr/>
            <p:nvPr/>
          </p:nvSpPr>
          <p:spPr>
            <a:xfrm rot="10800000">
              <a:off x="1194" y="457508"/>
              <a:ext cx="222475" cy="444950"/>
            </a:xfrm>
            <a:prstGeom prst="rt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-11892" y="601524"/>
            <a:ext cx="1288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</a:rPr>
              <a:t>USES</a:t>
            </a:r>
            <a:endParaRPr 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2" b="13270"/>
          <a:stretch/>
        </p:blipFill>
        <p:spPr bwMode="auto">
          <a:xfrm>
            <a:off x="219457" y="3028492"/>
            <a:ext cx="8924544" cy="3646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1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" t="17701" r="4929"/>
          <a:stretch/>
        </p:blipFill>
        <p:spPr bwMode="auto">
          <a:xfrm>
            <a:off x="4513478" y="548680"/>
            <a:ext cx="4630522" cy="6124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3528" y="1196975"/>
            <a:ext cx="4104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 smtClean="0">
                <a:solidFill>
                  <a:srgbClr val="0070C0"/>
                </a:solidFill>
                <a:latin typeface="Calibri" pitchFamily="34" charset="0"/>
              </a:rPr>
              <a:t>4. Recent past </a:t>
            </a:r>
            <a:r>
              <a:rPr lang="pt-PT" sz="3200" b="1" dirty="0" err="1" smtClean="0">
                <a:solidFill>
                  <a:srgbClr val="0070C0"/>
                </a:solidFill>
                <a:latin typeface="Calibri" pitchFamily="34" charset="0"/>
              </a:rPr>
              <a:t>actions</a:t>
            </a:r>
            <a:r>
              <a:rPr lang="pt-PT" sz="3200" b="1" dirty="0" smtClean="0">
                <a:solidFill>
                  <a:srgbClr val="0070C0"/>
                </a:solidFill>
                <a:latin typeface="Calibri" pitchFamily="34" charset="0"/>
              </a:rPr>
              <a:t>.</a:t>
            </a:r>
          </a:p>
          <a:p>
            <a:endParaRPr lang="pt-PT" sz="3200" b="1" dirty="0" smtClean="0">
              <a:solidFill>
                <a:srgbClr val="0070C0"/>
              </a:solidFill>
              <a:latin typeface="Calibri" pitchFamily="34" charset="0"/>
            </a:endParaRPr>
          </a:p>
          <a:p>
            <a:pPr marL="446088"/>
            <a:r>
              <a:rPr lang="pt-PT" sz="2800" dirty="0" smtClean="0">
                <a:latin typeface="Calibri" pitchFamily="34" charset="0"/>
              </a:rPr>
              <a:t>They </a:t>
            </a:r>
            <a:r>
              <a:rPr lang="pt-PT" sz="2800" b="1" dirty="0" smtClean="0">
                <a:latin typeface="Calibri" pitchFamily="34" charset="0"/>
              </a:rPr>
              <a:t>have just left </a:t>
            </a:r>
            <a:r>
              <a:rPr lang="pt-PT" sz="2800" dirty="0" smtClean="0">
                <a:latin typeface="Calibri" pitchFamily="34" charset="0"/>
              </a:rPr>
              <a:t>for Canada.</a:t>
            </a:r>
            <a:endParaRPr lang="pt-PT" sz="2800" dirty="0">
              <a:latin typeface="Calibri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94" y="647111"/>
            <a:ext cx="1474462" cy="444950"/>
            <a:chOff x="1194" y="457508"/>
            <a:chExt cx="1474462" cy="44495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" name="Rectangle 5"/>
            <p:cNvSpPr/>
            <p:nvPr/>
          </p:nvSpPr>
          <p:spPr>
            <a:xfrm>
              <a:off x="223671" y="457508"/>
              <a:ext cx="1251985" cy="44495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  <p:sp>
          <p:nvSpPr>
            <p:cNvPr id="7" name="Right Triangle 6"/>
            <p:cNvSpPr/>
            <p:nvPr/>
          </p:nvSpPr>
          <p:spPr>
            <a:xfrm rot="10800000">
              <a:off x="1194" y="457508"/>
              <a:ext cx="222475" cy="444950"/>
            </a:xfrm>
            <a:prstGeom prst="rt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-11892" y="601524"/>
            <a:ext cx="1288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</a:rPr>
              <a:t>USES</a:t>
            </a:r>
            <a:endParaRPr 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730444" y="6093296"/>
            <a:ext cx="1683111" cy="346650"/>
          </a:xfrm>
          <a:prstGeom prst="roundRect">
            <a:avLst>
              <a:gd name="adj" fmla="val 3456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/>
          <a:p>
            <a:pPr algn="ctr"/>
            <a:r>
              <a:rPr lang="pt-PT" dirty="0">
                <a:solidFill>
                  <a:schemeClr val="tx1"/>
                </a:solidFill>
                <a:latin typeface="Calibri" pitchFamily="34" charset="0"/>
              </a:rPr>
              <a:t>Toronto </a:t>
            </a:r>
            <a:r>
              <a:rPr lang="pt-PT" dirty="0" err="1">
                <a:solidFill>
                  <a:schemeClr val="tx1"/>
                </a:solidFill>
                <a:latin typeface="Calibri" pitchFamily="34" charset="0"/>
              </a:rPr>
              <a:t>Skyline</a:t>
            </a:r>
            <a:endParaRPr lang="pt-PT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72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8150" y="1196975"/>
            <a:ext cx="8352929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/>
            <a:r>
              <a:rPr lang="pt-PT" sz="3200" b="1" dirty="0" smtClean="0">
                <a:solidFill>
                  <a:srgbClr val="0070C0"/>
                </a:solidFill>
                <a:latin typeface="Calibri" pitchFamily="34" charset="0"/>
              </a:rPr>
              <a:t>5. Actions that happened at an unspecified time in the </a:t>
            </a:r>
            <a:r>
              <a:rPr lang="pt-PT" sz="3200" b="1" dirty="0" err="1" smtClean="0">
                <a:solidFill>
                  <a:srgbClr val="0070C0"/>
                </a:solidFill>
                <a:latin typeface="Calibri" pitchFamily="34" charset="0"/>
              </a:rPr>
              <a:t>past</a:t>
            </a:r>
            <a:r>
              <a:rPr lang="pt-PT" sz="3200" b="1" dirty="0" smtClean="0">
                <a:solidFill>
                  <a:srgbClr val="0070C0"/>
                </a:solidFill>
                <a:latin typeface="Calibri" pitchFamily="34" charset="0"/>
              </a:rPr>
              <a:t>.</a:t>
            </a:r>
          </a:p>
          <a:p>
            <a:endParaRPr lang="pt-PT" sz="3200" b="1" dirty="0" smtClean="0">
              <a:solidFill>
                <a:srgbClr val="0070C0"/>
              </a:solidFill>
              <a:latin typeface="Calibri" pitchFamily="34" charset="0"/>
            </a:endParaRPr>
          </a:p>
          <a:p>
            <a:pPr marL="358775"/>
            <a:r>
              <a:rPr lang="pt-PT" sz="2800" dirty="0" smtClean="0">
                <a:latin typeface="Calibri" pitchFamily="34" charset="0"/>
              </a:rPr>
              <a:t>He </a:t>
            </a:r>
            <a:r>
              <a:rPr lang="pt-PT" sz="2800" b="1" dirty="0" smtClean="0">
                <a:latin typeface="Calibri" pitchFamily="34" charset="0"/>
              </a:rPr>
              <a:t>has met </a:t>
            </a:r>
            <a:r>
              <a:rPr lang="pt-PT" sz="2800" dirty="0" smtClean="0">
                <a:latin typeface="Calibri" pitchFamily="34" charset="0"/>
              </a:rPr>
              <a:t>Kim</a:t>
            </a:r>
            <a:r>
              <a:rPr lang="pt-PT" sz="2800" b="1" dirty="0" smtClean="0">
                <a:latin typeface="Calibri" pitchFamily="34" charset="0"/>
              </a:rPr>
              <a:t> </a:t>
            </a:r>
            <a:r>
              <a:rPr lang="pt-PT" sz="2800" dirty="0" smtClean="0">
                <a:latin typeface="Calibri" pitchFamily="34" charset="0"/>
              </a:rPr>
              <a:t>at a party.</a:t>
            </a:r>
            <a:endParaRPr lang="pt-PT" sz="2800" dirty="0"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7" b="3459"/>
          <a:stretch/>
        </p:blipFill>
        <p:spPr>
          <a:xfrm>
            <a:off x="216355" y="3328416"/>
            <a:ext cx="8927645" cy="3340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Group 3"/>
          <p:cNvGrpSpPr/>
          <p:nvPr/>
        </p:nvGrpSpPr>
        <p:grpSpPr>
          <a:xfrm>
            <a:off x="1194" y="647111"/>
            <a:ext cx="1474462" cy="444950"/>
            <a:chOff x="1194" y="457508"/>
            <a:chExt cx="1474462" cy="44495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" name="Rectangle 4"/>
            <p:cNvSpPr/>
            <p:nvPr/>
          </p:nvSpPr>
          <p:spPr>
            <a:xfrm>
              <a:off x="223671" y="457508"/>
              <a:ext cx="1251985" cy="44495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  <p:sp>
          <p:nvSpPr>
            <p:cNvPr id="6" name="Right Triangle 5"/>
            <p:cNvSpPr/>
            <p:nvPr/>
          </p:nvSpPr>
          <p:spPr>
            <a:xfrm rot="10800000">
              <a:off x="1194" y="457508"/>
              <a:ext cx="222475" cy="444950"/>
            </a:xfrm>
            <a:prstGeom prst="rt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-11892" y="601524"/>
            <a:ext cx="1288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</a:rPr>
              <a:t>USES</a:t>
            </a:r>
            <a:endParaRPr 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21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1712421"/>
            <a:ext cx="7416824" cy="4924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FORM: </a:t>
            </a:r>
            <a:r>
              <a:rPr lang="en-US" sz="2600" b="1" dirty="0" smtClean="0">
                <a:solidFill>
                  <a:srgbClr val="0070C0"/>
                </a:solidFill>
                <a:latin typeface="Calibri" pitchFamily="34" charset="0"/>
              </a:rPr>
              <a:t>have/has + past participle of the main verb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918671"/>
              </p:ext>
            </p:extLst>
          </p:nvPr>
        </p:nvGraphicFramePr>
        <p:xfrm>
          <a:off x="1043608" y="3134856"/>
          <a:ext cx="7056784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2328258"/>
                <a:gridCol w="1560174"/>
              </a:tblGrid>
              <a:tr h="370840">
                <a:tc>
                  <a:txBody>
                    <a:bodyPr/>
                    <a:lstStyle/>
                    <a:p>
                      <a:r>
                        <a:rPr lang="pt-PT" sz="3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I/We/You/They</a:t>
                      </a:r>
                      <a:endParaRPr lang="pt-PT" sz="3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3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have (’ve)</a:t>
                      </a:r>
                      <a:endParaRPr lang="pt-PT" sz="3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3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visited</a:t>
                      </a:r>
                      <a:endParaRPr lang="pt-PT" sz="32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32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He/She/It</a:t>
                      </a:r>
                      <a:endParaRPr lang="pt-PT" sz="32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32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has (’s)</a:t>
                      </a:r>
                      <a:endParaRPr lang="pt-PT" sz="32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32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seen</a:t>
                      </a:r>
                      <a:endParaRPr lang="pt-PT" sz="32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194" y="647111"/>
            <a:ext cx="1546470" cy="444950"/>
            <a:chOff x="1194" y="457508"/>
            <a:chExt cx="1546470" cy="44495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" name="Rectangle 4"/>
            <p:cNvSpPr/>
            <p:nvPr/>
          </p:nvSpPr>
          <p:spPr>
            <a:xfrm>
              <a:off x="223671" y="457508"/>
              <a:ext cx="1323993" cy="44495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  <p:sp>
          <p:nvSpPr>
            <p:cNvPr id="6" name="Right Triangle 5"/>
            <p:cNvSpPr/>
            <p:nvPr/>
          </p:nvSpPr>
          <p:spPr>
            <a:xfrm rot="10800000">
              <a:off x="1194" y="457508"/>
              <a:ext cx="222475" cy="444950"/>
            </a:xfrm>
            <a:prstGeom prst="rt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-11892" y="601524"/>
            <a:ext cx="1492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</a:rPr>
              <a:t>FORM</a:t>
            </a:r>
            <a:endParaRPr 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56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94" y="647111"/>
            <a:ext cx="2122533" cy="444950"/>
            <a:chOff x="1194" y="457508"/>
            <a:chExt cx="2122533" cy="44495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" name="Rectangle 4"/>
            <p:cNvSpPr/>
            <p:nvPr/>
          </p:nvSpPr>
          <p:spPr>
            <a:xfrm>
              <a:off x="223670" y="457508"/>
              <a:ext cx="1900057" cy="44495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  <p:sp>
          <p:nvSpPr>
            <p:cNvPr id="6" name="Right Triangle 5"/>
            <p:cNvSpPr/>
            <p:nvPr/>
          </p:nvSpPr>
          <p:spPr>
            <a:xfrm rot="10800000">
              <a:off x="1194" y="457508"/>
              <a:ext cx="222475" cy="444950"/>
            </a:xfrm>
            <a:prstGeom prst="rt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438150" y="1196975"/>
            <a:ext cx="820891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itchFamily="34" charset="0"/>
              </a:rPr>
              <a:t>• I </a:t>
            </a:r>
            <a:r>
              <a:rPr lang="en-US" sz="2400" dirty="0" smtClean="0">
                <a:latin typeface="Calibri" pitchFamily="34" charset="0"/>
              </a:rPr>
              <a:t>think I _________ (meet) him once before.</a:t>
            </a:r>
          </a:p>
          <a:p>
            <a:pPr>
              <a:lnSpc>
                <a:spcPts val="1200"/>
              </a:lnSpc>
            </a:pPr>
            <a:endParaRPr lang="en-US" sz="2400" dirty="0" smtClean="0">
              <a:latin typeface="Calibri" pitchFamily="34" charset="0"/>
            </a:endParaRPr>
          </a:p>
          <a:p>
            <a:pPr marL="358775" indent="-358775"/>
            <a:r>
              <a:rPr lang="en-US" sz="2400" dirty="0" smtClean="0">
                <a:latin typeface="Calibri" pitchFamily="34" charset="0"/>
              </a:rPr>
              <a:t>• People ______________ (travel)  to the Moon, but they __________________ (not/travel) to Mars yet.</a:t>
            </a:r>
          </a:p>
          <a:p>
            <a:pPr>
              <a:lnSpc>
                <a:spcPts val="1200"/>
              </a:lnSpc>
            </a:pPr>
            <a:endParaRPr lang="en-US" sz="2400" dirty="0" smtClean="0">
              <a:latin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</a:rPr>
              <a:t>• _____________________ (you/already/read) the book?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892" y="601524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</a:rPr>
              <a:t>PRACTICE</a:t>
            </a:r>
            <a:endParaRPr 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1680" y="1168634"/>
            <a:ext cx="147457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have met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19672" y="1700808"/>
            <a:ext cx="214302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have travelled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7023" y="2073603"/>
            <a:ext cx="269285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have not travelled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2576517"/>
            <a:ext cx="335220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Have you already read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3" b="22433"/>
          <a:stretch/>
        </p:blipFill>
        <p:spPr bwMode="auto">
          <a:xfrm>
            <a:off x="219456" y="3218688"/>
            <a:ext cx="8917229" cy="3450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02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8150" y="1199513"/>
            <a:ext cx="864096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Calibri" pitchFamily="34" charset="0"/>
              </a:rPr>
              <a:t>• I _________ (be) to France twice.</a:t>
            </a:r>
          </a:p>
          <a:p>
            <a:pPr>
              <a:lnSpc>
                <a:spcPts val="1200"/>
              </a:lnSpc>
            </a:pPr>
            <a:endParaRPr lang="en-US" sz="2600" dirty="0" smtClean="0">
              <a:latin typeface="Calibri" pitchFamily="34" charset="0"/>
            </a:endParaRPr>
          </a:p>
          <a:p>
            <a:r>
              <a:rPr lang="en-US" sz="2600" dirty="0" smtClean="0">
                <a:latin typeface="Calibri" pitchFamily="34" charset="0"/>
              </a:rPr>
              <a:t>• He _________________ (never/travel) by train.</a:t>
            </a:r>
          </a:p>
          <a:p>
            <a:pPr>
              <a:lnSpc>
                <a:spcPts val="1200"/>
              </a:lnSpc>
            </a:pPr>
            <a:endParaRPr lang="en-US" sz="2600" dirty="0" smtClean="0">
              <a:latin typeface="Calibri" pitchFamily="34" charset="0"/>
            </a:endParaRPr>
          </a:p>
          <a:p>
            <a:r>
              <a:rPr lang="en-US" sz="2600" dirty="0" smtClean="0">
                <a:latin typeface="Calibri" pitchFamily="34" charset="0"/>
              </a:rPr>
              <a:t>• Susan _____________ (not/finish) her homework yet.</a:t>
            </a:r>
            <a:endParaRPr lang="en-US" sz="2600" dirty="0">
              <a:latin typeface="Calibri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94" y="647111"/>
            <a:ext cx="2122533" cy="444950"/>
            <a:chOff x="1194" y="457508"/>
            <a:chExt cx="2122533" cy="44495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" name="Rectangle 5"/>
            <p:cNvSpPr/>
            <p:nvPr/>
          </p:nvSpPr>
          <p:spPr>
            <a:xfrm>
              <a:off x="223670" y="457508"/>
              <a:ext cx="1900057" cy="44495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  <p:sp>
          <p:nvSpPr>
            <p:cNvPr id="7" name="Right Triangle 6"/>
            <p:cNvSpPr/>
            <p:nvPr/>
          </p:nvSpPr>
          <p:spPr>
            <a:xfrm rot="10800000">
              <a:off x="1194" y="457508"/>
              <a:ext cx="222475" cy="444950"/>
            </a:xfrm>
            <a:prstGeom prst="rt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latin typeface="Calibri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-11892" y="601524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</a:rPr>
              <a:t>PRACTICE</a:t>
            </a:r>
            <a:endParaRPr 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7584" y="1196752"/>
            <a:ext cx="164820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have been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87624" y="1743556"/>
            <a:ext cx="282102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has never travelled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41671" y="2288485"/>
            <a:ext cx="231024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libri" pitchFamily="34" charset="0"/>
              </a:rPr>
              <a:t>hasn’t finished</a:t>
            </a:r>
            <a:endParaRPr lang="pt-PT" sz="2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" b="36639"/>
          <a:stretch/>
        </p:blipFill>
        <p:spPr bwMode="auto">
          <a:xfrm>
            <a:off x="219456" y="2962657"/>
            <a:ext cx="8924544" cy="3711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31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182</TotalTime>
  <Words>298</Words>
  <Application>Microsoft Office PowerPoint</Application>
  <PresentationFormat>On-screen Show (4:3)</PresentationFormat>
  <Paragraphs>66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Symbol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Margarida Coelho</dc:creator>
  <cp:lastModifiedBy>Zenaida Cochofel</cp:lastModifiedBy>
  <cp:revision>59</cp:revision>
  <dcterms:created xsi:type="dcterms:W3CDTF">2013-06-20T06:50:04Z</dcterms:created>
  <dcterms:modified xsi:type="dcterms:W3CDTF">2013-07-15T09:15:16Z</dcterms:modified>
</cp:coreProperties>
</file>